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notesMasterIdLst>
    <p:notesMasterId r:id="rId15"/>
  </p:notesMasterIdLst>
  <p:sldIdLst>
    <p:sldId id="262" r:id="rId2"/>
    <p:sldId id="263" r:id="rId3"/>
    <p:sldId id="264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6"/>
    <a:srgbClr val="26158B"/>
    <a:srgbClr val="672C94"/>
    <a:srgbClr val="7532A8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DA36C-54B6-451F-93C6-1452EAD00541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54A64-016E-4864-B104-AC1130E9EB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205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20.bin"/><Relationship Id="rId7" Type="http://schemas.openxmlformats.org/officeDocument/2006/relationships/package" Target="../embeddings/____________Microsoft_PowerPoint22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3.wmf"/><Relationship Id="rId4" Type="http://schemas.openxmlformats.org/officeDocument/2006/relationships/package" Target="../embeddings/____________Microsoft_PowerPoint21.ppt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5.wmf"/><Relationship Id="rId4" Type="http://schemas.openxmlformats.org/officeDocument/2006/relationships/package" Target="../embeddings/____________Microsoft_PowerPoint23.ppt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6.wmf"/><Relationship Id="rId4" Type="http://schemas.openxmlformats.org/officeDocument/2006/relationships/package" Target="../embeddings/____________Microsoft_PowerPoint24.ppt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7.wmf"/><Relationship Id="rId4" Type="http://schemas.openxmlformats.org/officeDocument/2006/relationships/package" Target="../embeddings/____________Microsoft_PowerPoint25.pptx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____________Microsoft_PowerPoint2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4" Type="http://schemas.openxmlformats.org/officeDocument/2006/relationships/package" Target="../embeddings/____________Microsoft_PowerPoint1.pptx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3.bin"/><Relationship Id="rId7" Type="http://schemas.openxmlformats.org/officeDocument/2006/relationships/package" Target="../embeddings/____________Microsoft_PowerPoint4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.wmf"/><Relationship Id="rId5" Type="http://schemas.openxmlformats.org/officeDocument/2006/relationships/image" Target="../media/image5.wmf"/><Relationship Id="rId10" Type="http://schemas.openxmlformats.org/officeDocument/2006/relationships/package" Target="../embeddings/____________Microsoft_PowerPoint5.pptx"/><Relationship Id="rId4" Type="http://schemas.openxmlformats.org/officeDocument/2006/relationships/package" Target="../embeddings/____________Microsoft_PowerPoint3.pptx"/><Relationship Id="rId9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6.bin"/><Relationship Id="rId7" Type="http://schemas.openxmlformats.org/officeDocument/2006/relationships/package" Target="../embeddings/____________Microsoft_PowerPoint7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.wmf"/><Relationship Id="rId4" Type="http://schemas.openxmlformats.org/officeDocument/2006/relationships/package" Target="../embeddings/____________Microsoft_PowerPoint6.pptx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8.bin"/><Relationship Id="rId7" Type="http://schemas.openxmlformats.org/officeDocument/2006/relationships/package" Target="../embeddings/____________Microsoft_PowerPoint9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0.wmf"/><Relationship Id="rId4" Type="http://schemas.openxmlformats.org/officeDocument/2006/relationships/package" Target="../embeddings/____________Microsoft_PowerPoint8.pptx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package" Target="../embeddings/____________Microsoft_PowerPoint13.pptx"/><Relationship Id="rId3" Type="http://schemas.openxmlformats.org/officeDocument/2006/relationships/oleObject" Target="../embeddings/oleObject10.bin"/><Relationship Id="rId7" Type="http://schemas.openxmlformats.org/officeDocument/2006/relationships/package" Target="../embeddings/____________Microsoft_PowerPoint11.pptx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6" Type="http://schemas.openxmlformats.org/officeDocument/2006/relationships/package" Target="../embeddings/____________Microsoft_PowerPoint14.pptx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4.wmf"/><Relationship Id="rId5" Type="http://schemas.openxmlformats.org/officeDocument/2006/relationships/image" Target="../media/image12.wmf"/><Relationship Id="rId15" Type="http://schemas.openxmlformats.org/officeDocument/2006/relationships/oleObject" Target="../embeddings/oleObject14.bin"/><Relationship Id="rId10" Type="http://schemas.openxmlformats.org/officeDocument/2006/relationships/package" Target="../embeddings/____________Microsoft_PowerPoint12.pptx"/><Relationship Id="rId4" Type="http://schemas.openxmlformats.org/officeDocument/2006/relationships/package" Target="../embeddings/____________Microsoft_PowerPoint10.pptx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package" Target="../embeddings/____________Microsoft_PowerPoint18.pptx"/><Relationship Id="rId3" Type="http://schemas.openxmlformats.org/officeDocument/2006/relationships/oleObject" Target="../embeddings/oleObject15.bin"/><Relationship Id="rId7" Type="http://schemas.openxmlformats.org/officeDocument/2006/relationships/package" Target="../embeddings/____________Microsoft_PowerPoint16.pptx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9.wmf"/><Relationship Id="rId5" Type="http://schemas.openxmlformats.org/officeDocument/2006/relationships/image" Target="../media/image17.wmf"/><Relationship Id="rId10" Type="http://schemas.openxmlformats.org/officeDocument/2006/relationships/package" Target="../embeddings/____________Microsoft_PowerPoint17.pptx"/><Relationship Id="rId4" Type="http://schemas.openxmlformats.org/officeDocument/2006/relationships/package" Target="../embeddings/____________Microsoft_PowerPoint15.pptx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package" Target="../embeddings/____________Microsoft_PowerPoint20.pptx"/><Relationship Id="rId5" Type="http://schemas.openxmlformats.org/officeDocument/2006/relationships/image" Target="../media/image21.wmf"/><Relationship Id="rId4" Type="http://schemas.openxmlformats.org/officeDocument/2006/relationships/package" Target="../embeddings/____________Microsoft_PowerPoint19.ppt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Бедрикова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Сергея Анатольевича,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Физической культуры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Государственного бюджетного общеобразовательного учреждения Республики Мордовия                                                                                             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Краснослободская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общеобразовательная школа – интернат для детей, обучающихся по адаптированным образовательным программам» </a:t>
            </a:r>
            <a:endParaRPr lang="ru-RU" sz="2000" b="1" i="1" dirty="0">
              <a:solidFill>
                <a:srgbClr val="66003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3124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05200" y="2362200"/>
            <a:ext cx="5257800" cy="357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endParaRPr lang="ru-RU" altLang="ru-RU" sz="2400" dirty="0">
              <a:solidFill>
                <a:srgbClr val="0033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02.06.1984г</a:t>
            </a:r>
            <a:r>
              <a:rPr lang="ru-RU" alt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высшее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Квалификация: Педагог по физической культуре и учитель безопасности </a:t>
            </a:r>
            <a:r>
              <a:rPr lang="ru-RU" altLang="ru-RU" sz="20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жизнидеятельности</a:t>
            </a:r>
            <a:r>
              <a:rPr lang="ru-RU" alt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Диплом №ВСГ 0606998, дата выдачи 26 июня 2007год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1900" b="1" dirty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Стаж педагогической </a:t>
            </a:r>
            <a:r>
              <a:rPr lang="ru-RU" alt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работы – 10 лет.</a:t>
            </a:r>
            <a:endParaRPr lang="ru-RU" alt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Общий трудовой стаж </a:t>
            </a:r>
            <a:r>
              <a:rPr lang="ru-RU" altLang="ru-RU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– 12 лет</a:t>
            </a:r>
            <a:endParaRPr lang="ru-RU" alt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G: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67" y="2780928"/>
            <a:ext cx="3286125" cy="35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6800" y="838200"/>
            <a:ext cx="739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32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уроков, мастер-классов, мероприятий (очно)</a:t>
            </a:r>
            <a:endParaRPr lang="ru-RU" sz="3200" dirty="0">
              <a:solidFill>
                <a:srgbClr val="00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9628" y="2539111"/>
            <a:ext cx="95642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</a:rPr>
              <a:t>    Уровень образовательной </a:t>
            </a:r>
            <a:r>
              <a:rPr lang="ru-RU" sz="2400" b="1" dirty="0" smtClean="0">
                <a:solidFill>
                  <a:srgbClr val="000066"/>
                </a:solidFill>
              </a:rPr>
              <a:t>организации (6)</a:t>
            </a:r>
          </a:p>
          <a:p>
            <a:endParaRPr lang="ru-RU" sz="2400" b="1" dirty="0">
              <a:solidFill>
                <a:srgbClr val="000066"/>
              </a:solidFill>
            </a:endParaRPr>
          </a:p>
          <a:p>
            <a:r>
              <a:rPr lang="ru-RU" sz="2400" b="1" dirty="0">
                <a:solidFill>
                  <a:srgbClr val="000066"/>
                </a:solidFill>
              </a:rPr>
              <a:t> </a:t>
            </a:r>
            <a:r>
              <a:rPr lang="ru-RU" sz="2400" b="1" dirty="0" smtClean="0">
                <a:solidFill>
                  <a:srgbClr val="000066"/>
                </a:solidFill>
              </a:rPr>
              <a:t>   Список проведённых открытых мероприятий</a:t>
            </a:r>
            <a:endParaRPr lang="ru-RU" sz="2400" b="1" dirty="0">
              <a:solidFill>
                <a:srgbClr val="000066"/>
              </a:solidFill>
            </a:endParaRPr>
          </a:p>
          <a:p>
            <a:r>
              <a:rPr lang="ru-RU" sz="2400" dirty="0">
                <a:solidFill>
                  <a:srgbClr val="000066"/>
                </a:solidFill>
              </a:rPr>
              <a:t>  </a:t>
            </a:r>
          </a:p>
          <a:p>
            <a:endParaRPr lang="ru-RU" sz="2400" dirty="0">
              <a:solidFill>
                <a:srgbClr val="000066"/>
              </a:solidFill>
            </a:endParaRPr>
          </a:p>
          <a:p>
            <a:endParaRPr lang="ru-RU" sz="2400" dirty="0">
              <a:solidFill>
                <a:srgbClr val="000066"/>
              </a:solidFill>
            </a:endParaRPr>
          </a:p>
          <a:p>
            <a:r>
              <a:rPr lang="ru-RU" sz="2400" b="1" dirty="0">
                <a:solidFill>
                  <a:srgbClr val="000066"/>
                </a:solidFill>
              </a:rPr>
              <a:t>                             </a:t>
            </a:r>
            <a:endParaRPr lang="ru-RU" sz="2400" dirty="0">
              <a:solidFill>
                <a:srgbClr val="00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755102"/>
            <a:ext cx="6639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</a:rPr>
              <a:t>Список проведённых открытых уроков</a:t>
            </a:r>
          </a:p>
        </p:txBody>
      </p:sp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366447"/>
              </p:ext>
            </p:extLst>
          </p:nvPr>
        </p:nvGraphicFramePr>
        <p:xfrm>
          <a:off x="6444208" y="387793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2" name="Презентация" showAsIcon="1" r:id="rId4" imgW="914400" imgH="771480" progId="PowerPoint.Show.12">
                  <p:embed/>
                </p:oleObj>
              </mc:Choice>
              <mc:Fallback>
                <p:oleObj name="Презентация" showAsIcon="1" r:id="rId4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44208" y="387793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953397"/>
              </p:ext>
            </p:extLst>
          </p:nvPr>
        </p:nvGraphicFramePr>
        <p:xfrm>
          <a:off x="5940152" y="537321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3" name="Презентация" showAsIcon="1" r:id="rId7" imgW="914400" imgH="771480" progId="PowerPoint.Show.12">
                  <p:embed/>
                </p:oleObj>
              </mc:Choice>
              <mc:Fallback>
                <p:oleObj name="Презентация" showAsIcon="1" r:id="rId7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40152" y="537321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990600"/>
            <a:ext cx="7962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</a:t>
            </a:r>
            <a:r>
              <a:rPr lang="ru-RU" sz="32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активность</a:t>
            </a:r>
            <a:endParaRPr lang="ru-RU" sz="3200" dirty="0">
              <a:solidFill>
                <a:srgbClr val="00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1327" y="3606876"/>
            <a:ext cx="338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Справка-подтверждение</a:t>
            </a:r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903160"/>
              </p:ext>
            </p:extLst>
          </p:nvPr>
        </p:nvGraphicFramePr>
        <p:xfrm>
          <a:off x="4788024" y="384463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7" name="Презентация" showAsIcon="1" r:id="rId4" imgW="914400" imgH="771480" progId="PowerPoint.Show.12">
                  <p:embed/>
                </p:oleObj>
              </mc:Choice>
              <mc:Fallback>
                <p:oleObj name="Презентация" showAsIcon="1" r:id="rId4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88024" y="384463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455" y="1219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 </a:t>
            </a:r>
            <a:r>
              <a:rPr lang="ru-RU" sz="32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профессиональных конкурсах</a:t>
            </a:r>
            <a:endParaRPr lang="ru-RU" sz="3200" dirty="0">
              <a:solidFill>
                <a:srgbClr val="0000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2413338"/>
            <a:ext cx="6248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chemeClr val="tx2"/>
              </a:buClr>
            </a:pPr>
            <a:r>
              <a:rPr lang="ru-RU" altLang="ru-RU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- 3</a:t>
            </a:r>
            <a:endParaRPr lang="ru-RU" altLang="ru-RU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Clr>
                <a:schemeClr val="tx2"/>
              </a:buClr>
            </a:pPr>
            <a:endParaRPr lang="ru-RU" altLang="ru-RU" sz="2400" b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Clr>
                <a:schemeClr val="tx2"/>
              </a:buClr>
            </a:pPr>
            <a:endParaRPr lang="ru-RU" altLang="ru-RU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chemeClr val="tx2"/>
              </a:buClr>
            </a:pPr>
            <a:endParaRPr lang="ru-RU" altLang="ru-RU" sz="24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chemeClr val="tx2"/>
              </a:buClr>
            </a:pPr>
            <a:endParaRPr lang="ru-RU" altLang="ru-RU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2"/>
              </a:buClr>
            </a:pPr>
            <a:r>
              <a:rPr lang="ru-RU" sz="2400" u="sng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</a:t>
            </a:r>
          </a:p>
          <a:p>
            <a:pPr>
              <a:buClr>
                <a:schemeClr val="tx2"/>
              </a:buClr>
            </a:pPr>
            <a:endParaRPr lang="ru-RU" sz="2400" u="sng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2"/>
              </a:buClr>
            </a:pPr>
            <a:endParaRPr lang="ru-RU" sz="2400" u="sng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2"/>
              </a:buClr>
            </a:pPr>
            <a:endParaRPr lang="ru-RU" sz="2400" u="sng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138991"/>
              </p:ext>
            </p:extLst>
          </p:nvPr>
        </p:nvGraphicFramePr>
        <p:xfrm>
          <a:off x="2555776" y="450912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5" name="Презентация" showAsIcon="1" r:id="rId4" imgW="914400" imgH="771480" progId="PowerPoint.Show.12">
                  <p:embed/>
                </p:oleObj>
              </mc:Choice>
              <mc:Fallback>
                <p:oleObj name="Презентация" showAsIcon="1" r:id="rId4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55776" y="450912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455" y="1219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3200" dirty="0">
              <a:solidFill>
                <a:srgbClr val="0000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2413338"/>
            <a:ext cx="6248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chemeClr val="tx2"/>
              </a:buClr>
            </a:pPr>
            <a:r>
              <a:rPr lang="ru-RU" altLang="ru-RU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- 2 </a:t>
            </a:r>
            <a:endParaRPr lang="ru-RU" altLang="ru-RU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Clr>
                <a:schemeClr val="tx2"/>
              </a:buClr>
            </a:pPr>
            <a:endParaRPr lang="ru-RU" altLang="ru-RU" sz="2400" b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Clr>
                <a:schemeClr val="tx2"/>
              </a:buClr>
            </a:pPr>
            <a:endParaRPr lang="ru-RU" altLang="ru-RU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chemeClr val="tx2"/>
              </a:buClr>
            </a:pPr>
            <a:endParaRPr lang="ru-RU" altLang="ru-RU" sz="24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chemeClr val="tx2"/>
              </a:buClr>
            </a:pPr>
            <a:endParaRPr lang="ru-RU" altLang="ru-RU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2"/>
              </a:buClr>
            </a:pPr>
            <a:r>
              <a:rPr lang="ru-RU" sz="2400" u="sng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Благодарности</a:t>
            </a:r>
            <a:endParaRPr lang="ru-RU" sz="2400" u="sng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2"/>
              </a:buClr>
            </a:pPr>
            <a:endParaRPr lang="ru-RU" sz="2400" u="sng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2"/>
              </a:buClr>
            </a:pPr>
            <a:endParaRPr lang="ru-RU" sz="2400" u="sng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tx2"/>
              </a:buClr>
            </a:pPr>
            <a:endParaRPr lang="ru-RU" sz="2400" u="sng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631599"/>
              </p:ext>
            </p:extLst>
          </p:nvPr>
        </p:nvGraphicFramePr>
        <p:xfrm>
          <a:off x="3131840" y="450912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5" name="Презентация" showAsIcon="1" r:id="rId4" imgW="914400" imgH="771480" progId="PowerPoint.Show.12">
                  <p:embed/>
                </p:oleObj>
              </mc:Choice>
              <mc:Fallback>
                <p:oleObj name="Презентация" showAsIcon="1" r:id="rId4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1840" y="450912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188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838200"/>
            <a:ext cx="6781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</a:rPr>
              <a:t>Представление  собственного педагогического опыта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52600" y="5181600"/>
            <a:ext cx="5045740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3" indent="-296863" algn="ctr" eaLnBrk="1" fontAlgn="auto" hangingPunct="1">
              <a:lnSpc>
                <a:spcPct val="95000"/>
              </a:lnSpc>
              <a:spcAft>
                <a:spcPts val="0"/>
              </a:spcAft>
              <a:buFont typeface="Wingdings" panose="05000000000000000000" pitchFamily="2" charset="2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https</a:t>
            </a:r>
            <a:r>
              <a:rPr lang="ru-RU" sz="2400" dirty="0" smtClean="0">
                <a:solidFill>
                  <a:srgbClr val="FF0000"/>
                </a:solidFill>
              </a:rPr>
              <a:t>://</a:t>
            </a:r>
            <a:r>
              <a:rPr lang="en-US" sz="2400" dirty="0" smtClean="0">
                <a:solidFill>
                  <a:srgbClr val="FF0000"/>
                </a:solidFill>
              </a:rPr>
              <a:t>sh-int-krasnosobodskaya-r13.gosweb.gosuslugi/</a:t>
            </a:r>
            <a:r>
              <a:rPr lang="en-US" sz="2400" dirty="0" err="1" smtClean="0">
                <a:solidFill>
                  <a:srgbClr val="FF0000"/>
                </a:solidFill>
              </a:rPr>
              <a:t>ru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04800" y="2806244"/>
            <a:ext cx="8610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rgbClr val="000066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Спортивно-патриотическое воспитание обучающихся с интеллектуальными нарушениями в условиях школы-интерната»                                                                                              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762000"/>
            <a:ext cx="746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обучающимися образовательных программ по итогам внутреннего мониторинга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3789040"/>
            <a:ext cx="3949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</a:rPr>
              <a:t>Справка-подтверждение</a:t>
            </a:r>
          </a:p>
        </p:txBody>
      </p:sp>
      <p:graphicFrame>
        <p:nvGraphicFramePr>
          <p:cNvPr id="7" name="Объект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756481"/>
              </p:ext>
            </p:extLst>
          </p:nvPr>
        </p:nvGraphicFramePr>
        <p:xfrm>
          <a:off x="5004048" y="378904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0" name="Презентация" showAsIcon="1" r:id="rId4" imgW="914400" imgH="771480" progId="PowerPoint.Show.12">
                  <p:embed/>
                </p:oleObj>
              </mc:Choice>
              <mc:Fallback>
                <p:oleObj name="Презентация" showAsIcon="1" r:id="rId4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04048" y="378904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934426"/>
              </p:ext>
            </p:extLst>
          </p:nvPr>
        </p:nvGraphicFramePr>
        <p:xfrm>
          <a:off x="5004048" y="479715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1" name="Презентация" showAsIcon="1" r:id="rId7" imgW="914400" imgH="771480" progId="PowerPoint.Show.12">
                  <p:embed/>
                </p:oleObj>
              </mc:Choice>
              <mc:Fallback>
                <p:oleObj name="Презентация" showAsIcon="1" r:id="rId7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04048" y="479715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0"/>
            <a:ext cx="815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32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обучающихся, переведенных на более высокий уровень освоения образовательных программ</a:t>
            </a:r>
            <a:endParaRPr lang="ru-RU" sz="3200" dirty="0">
              <a:solidFill>
                <a:srgbClr val="0000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6306" y="4493567"/>
            <a:ext cx="4248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Справка-подтверждение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309815"/>
              </p:ext>
            </p:extLst>
          </p:nvPr>
        </p:nvGraphicFramePr>
        <p:xfrm>
          <a:off x="395536" y="116632"/>
          <a:ext cx="8117533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09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05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360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21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Обучающийся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9" marR="9144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Класс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9" marR="9144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Уровень освоения образовательных программ</a:t>
                      </a:r>
                    </a:p>
                  </a:txBody>
                  <a:tcPr marL="91449" marR="91449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cs typeface="Arial" charset="0"/>
                        </a:rPr>
                        <a:t>Гончаров Кирилл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cs typeface="Arial" charset="0"/>
                        </a:rPr>
                        <a:t>Калямин Артём</a:t>
                      </a: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49" marR="9144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cs typeface="Arial" charset="0"/>
                        </a:rPr>
                        <a:t>3</a:t>
                      </a: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49" marR="9144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cs typeface="Arial" charset="0"/>
                        </a:rPr>
                        <a:t>со 2-го </a:t>
                      </a: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cs typeface="Arial" charset="0"/>
                        </a:rPr>
                        <a:t>на 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cs typeface="Arial" charset="0"/>
                        </a:rPr>
                        <a:t>1-й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cs typeface="Arial" charset="0"/>
                        </a:rPr>
                        <a:t>со 2-го на 1-й</a:t>
                      </a: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49" marR="91449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9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49" marR="9144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49" marR="9144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91449" marR="91449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0942" y="50292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Заключение </a:t>
            </a:r>
            <a:r>
              <a:rPr lang="ru-RU" sz="2400" b="1" dirty="0" err="1" smtClean="0">
                <a:solidFill>
                  <a:srgbClr val="002060"/>
                </a:solidFill>
              </a:rPr>
              <a:t>ППк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586" y="5657348"/>
            <a:ext cx="361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Приказ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269274"/>
              </p:ext>
            </p:extLst>
          </p:nvPr>
        </p:nvGraphicFramePr>
        <p:xfrm>
          <a:off x="5796136" y="464343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6" name="Презентация" showAsIcon="1" r:id="rId4" imgW="914400" imgH="771480" progId="PowerPoint.Show.12">
                  <p:embed/>
                </p:oleObj>
              </mc:Choice>
              <mc:Fallback>
                <p:oleObj name="Презентация" showAsIcon="1" r:id="rId4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6136" y="464343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886633"/>
              </p:ext>
            </p:extLst>
          </p:nvPr>
        </p:nvGraphicFramePr>
        <p:xfrm>
          <a:off x="4624636" y="534808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7" name="Презентация" showAsIcon="1" r:id="rId7" imgW="914400" imgH="771480" progId="PowerPoint.Show.12">
                  <p:embed/>
                </p:oleObj>
              </mc:Choice>
              <mc:Fallback>
                <p:oleObj name="Презентация" showAsIcon="1" r:id="rId7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24636" y="534808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557781"/>
              </p:ext>
            </p:extLst>
          </p:nvPr>
        </p:nvGraphicFramePr>
        <p:xfrm>
          <a:off x="2813604" y="584376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8" name="Презентация" showAsIcon="1" r:id="rId10" imgW="914400" imgH="771480" progId="PowerPoint.Show.12">
                  <p:embed/>
                </p:oleObj>
              </mc:Choice>
              <mc:Fallback>
                <p:oleObj name="Презентация" showAsIcon="1" r:id="rId10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13604" y="584376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8200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32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индивидуально-ориентированных коррекционно-развивающих образовательных программ</a:t>
            </a:r>
            <a:endParaRPr lang="ru-RU" sz="3200" dirty="0">
              <a:solidFill>
                <a:srgbClr val="000066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078455"/>
              </p:ext>
            </p:extLst>
          </p:nvPr>
        </p:nvGraphicFramePr>
        <p:xfrm>
          <a:off x="230979" y="2407860"/>
          <a:ext cx="8610600" cy="336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0066"/>
                          </a:solidFill>
                        </a:rPr>
                        <a:t>Название программы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0066"/>
                          </a:solidFill>
                        </a:rPr>
                        <a:t>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0066"/>
                          </a:solidFill>
                        </a:rPr>
                        <a:t>Количество</a:t>
                      </a:r>
                      <a:r>
                        <a:rPr lang="ru-RU" sz="2000" baseline="0" dirty="0">
                          <a:solidFill>
                            <a:srgbClr val="000066"/>
                          </a:solidFill>
                        </a:rPr>
                        <a:t> обучающихся</a:t>
                      </a:r>
                      <a:endParaRPr lang="ru-RU" sz="20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0066"/>
                          </a:solidFill>
                        </a:rPr>
                        <a:t>Дополнительная образовательная программа </a:t>
                      </a:r>
                      <a:r>
                        <a:rPr lang="ru-RU" sz="2000" dirty="0" smtClean="0">
                          <a:solidFill>
                            <a:srgbClr val="000066"/>
                          </a:solidFill>
                        </a:rPr>
                        <a:t>школьного</a:t>
                      </a:r>
                      <a:r>
                        <a:rPr lang="ru-RU" sz="2000" baseline="0" dirty="0" smtClean="0">
                          <a:solidFill>
                            <a:srgbClr val="000066"/>
                          </a:solidFill>
                        </a:rPr>
                        <a:t> спортивного клуба</a:t>
                      </a:r>
                      <a:endParaRPr lang="ru-RU" sz="2000" dirty="0" smtClean="0">
                        <a:solidFill>
                          <a:srgbClr val="000066"/>
                        </a:solidFill>
                      </a:endParaRPr>
                    </a:p>
                    <a:p>
                      <a:r>
                        <a:rPr lang="ru-RU" sz="2000" dirty="0" smtClean="0">
                          <a:solidFill>
                            <a:srgbClr val="000066"/>
                          </a:solidFill>
                        </a:rPr>
                        <a:t>Дополнительная образовательная программа (кружок)</a:t>
                      </a:r>
                    </a:p>
                    <a:p>
                      <a:r>
                        <a:rPr lang="ru-RU" sz="2000" dirty="0" smtClean="0">
                          <a:solidFill>
                            <a:srgbClr val="000066"/>
                          </a:solidFill>
                        </a:rPr>
                        <a:t>«Спортивные игры», «Спортивная акробатика»</a:t>
                      </a:r>
                    </a:p>
                    <a:p>
                      <a:endParaRPr lang="ru-RU" sz="20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 smtClean="0">
                          <a:solidFill>
                            <a:srgbClr val="000066"/>
                          </a:solidFill>
                        </a:rPr>
                        <a:t>5,8,9</a:t>
                      </a:r>
                    </a:p>
                    <a:p>
                      <a:pPr algn="ctr"/>
                      <a:endParaRPr lang="ru-RU" sz="2000" baseline="0" dirty="0" smtClean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endParaRPr lang="ru-RU" sz="2000" baseline="0" dirty="0" smtClean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endParaRPr lang="ru-RU" sz="2000" dirty="0" smtClean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endParaRPr lang="ru-RU" sz="2000" dirty="0" smtClean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</a:rPr>
                        <a:t>6-9</a:t>
                      </a:r>
                      <a:endParaRPr lang="ru-RU" sz="20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</a:rPr>
                        <a:t>32</a:t>
                      </a:r>
                      <a:endParaRPr lang="ru-RU" sz="2000" dirty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endParaRPr lang="ru-RU" sz="2000" dirty="0" smtClean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endParaRPr lang="ru-RU" sz="2000" dirty="0" smtClean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endParaRPr lang="ru-RU" sz="2000" dirty="0" smtClean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endParaRPr lang="ru-RU" sz="2000" dirty="0" smtClean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</a:rPr>
                        <a:t>16</a:t>
                      </a:r>
                      <a:endParaRPr lang="ru-RU" sz="20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27784" y="5543153"/>
            <a:ext cx="4248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 smtClean="0">
              <a:solidFill>
                <a:srgbClr val="000066"/>
              </a:solidFill>
            </a:endParaRPr>
          </a:p>
          <a:p>
            <a:r>
              <a:rPr lang="ru-RU" sz="2400" b="1" dirty="0" smtClean="0">
                <a:solidFill>
                  <a:srgbClr val="000066"/>
                </a:solidFill>
              </a:rPr>
              <a:t>Справка-подтверждение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491136" y="5037255"/>
            <a:ext cx="2880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</a:rPr>
              <a:t>Титульный </a:t>
            </a:r>
            <a:r>
              <a:rPr lang="ru-RU" sz="2400" b="1" dirty="0">
                <a:solidFill>
                  <a:srgbClr val="000066"/>
                </a:solidFill>
              </a:rPr>
              <a:t>лист</a:t>
            </a:r>
          </a:p>
        </p:txBody>
      </p:sp>
      <p:graphicFrame>
        <p:nvGraphicFramePr>
          <p:cNvPr id="7" name="Объект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974266"/>
              </p:ext>
            </p:extLst>
          </p:nvPr>
        </p:nvGraphicFramePr>
        <p:xfrm>
          <a:off x="6914853" y="580526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7" name="Презентация" showAsIcon="1" r:id="rId4" imgW="914400" imgH="771480" progId="PowerPoint.Show.12">
                  <p:embed/>
                </p:oleObj>
              </mc:Choice>
              <mc:Fallback>
                <p:oleObj name="Презентация" showAsIcon="1" r:id="rId4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14853" y="580526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425416"/>
              </p:ext>
            </p:extLst>
          </p:nvPr>
        </p:nvGraphicFramePr>
        <p:xfrm>
          <a:off x="7740352" y="511315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38" name="Презентация" showAsIcon="1" r:id="rId7" imgW="914400" imgH="771480" progId="PowerPoint.Show.12">
                  <p:embed/>
                </p:oleObj>
              </mc:Choice>
              <mc:Fallback>
                <p:oleObj name="Презентация" showAsIcon="1" r:id="rId7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40352" y="511315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8200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32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подхода                          в обучении</a:t>
            </a:r>
            <a:endParaRPr lang="ru-RU" sz="3200" dirty="0">
              <a:solidFill>
                <a:srgbClr val="000066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53176"/>
              </p:ext>
            </p:extLst>
          </p:nvPr>
        </p:nvGraphicFramePr>
        <p:xfrm>
          <a:off x="304800" y="2209799"/>
          <a:ext cx="8458200" cy="395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образовательного маршрута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0066"/>
                          </a:solidFill>
                        </a:rPr>
                        <a:t>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0066"/>
                          </a:solidFill>
                        </a:rPr>
                        <a:t>Количество обучающихся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25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dirty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индивидуальной работы по </a:t>
                      </a:r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предмету «Адаптивная</a:t>
                      </a:r>
                      <a:r>
                        <a:rPr lang="ru-RU" sz="2000" baseline="0" dirty="0" smtClean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физическая культура»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solidFill>
                            <a:srgbClr val="00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 индивидуальной работы по внеурочной деятельности «Расти здоровым», «Береги своё здоровье», «Здоровый образ жизни», «Физкультура и здоровье»</a:t>
                      </a:r>
                      <a:endParaRPr lang="ru-RU" sz="2000" baseline="0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 smtClean="0">
                          <a:solidFill>
                            <a:srgbClr val="000066"/>
                          </a:solidFill>
                        </a:rPr>
                        <a:t>1,5</a:t>
                      </a:r>
                    </a:p>
                    <a:p>
                      <a:pPr algn="ctr"/>
                      <a:endParaRPr lang="ru-RU" sz="2000" baseline="0" dirty="0" smtClean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endParaRPr lang="ru-RU" sz="2000" dirty="0" smtClean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</a:rPr>
                        <a:t>5,8,9</a:t>
                      </a:r>
                      <a:endParaRPr lang="ru-RU" sz="2000" dirty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endParaRPr lang="ru-RU" sz="2000" dirty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endParaRPr lang="ru-RU" sz="20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000066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ru-RU" sz="2000" dirty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endParaRPr lang="ru-RU" sz="2400" dirty="0" smtClean="0">
                        <a:solidFill>
                          <a:srgbClr val="000066"/>
                        </a:solidFill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rgbClr val="000066"/>
                          </a:solidFill>
                        </a:rPr>
                        <a:t>4</a:t>
                      </a:r>
                      <a:endParaRPr lang="ru-RU" sz="2400" dirty="0">
                        <a:solidFill>
                          <a:srgbClr val="00006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584" y="4919008"/>
            <a:ext cx="424827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 smtClean="0">
              <a:solidFill>
                <a:srgbClr val="000066"/>
              </a:solidFill>
            </a:endParaRPr>
          </a:p>
          <a:p>
            <a:endParaRPr lang="ru-RU" sz="2400" b="1" dirty="0">
              <a:solidFill>
                <a:srgbClr val="000066"/>
              </a:solidFill>
            </a:endParaRPr>
          </a:p>
          <a:p>
            <a:r>
              <a:rPr lang="ru-RU" sz="2400" b="1" dirty="0" smtClean="0">
                <a:solidFill>
                  <a:srgbClr val="000066"/>
                </a:solidFill>
              </a:rPr>
              <a:t>Справка-подтверждение</a:t>
            </a:r>
          </a:p>
          <a:p>
            <a:endParaRPr lang="ru-RU" sz="2400" b="1" dirty="0">
              <a:solidFill>
                <a:srgbClr val="000066"/>
              </a:solidFill>
            </a:endParaRPr>
          </a:p>
          <a:p>
            <a:r>
              <a:rPr lang="ru-RU" sz="2400" b="1" dirty="0" smtClean="0">
                <a:solidFill>
                  <a:srgbClr val="000066"/>
                </a:solidFill>
              </a:rPr>
              <a:t>Титульный лист</a:t>
            </a:r>
            <a:endParaRPr lang="ru-RU" sz="2400" b="1" dirty="0">
              <a:solidFill>
                <a:srgbClr val="000066"/>
              </a:solidFill>
            </a:endParaRPr>
          </a:p>
          <a:p>
            <a:endParaRPr lang="ru-RU" sz="2400" b="1" dirty="0">
              <a:solidFill>
                <a:srgbClr val="000066"/>
              </a:solidFill>
            </a:endParaRPr>
          </a:p>
          <a:p>
            <a:endParaRPr lang="ru-RU" sz="2400" b="1" dirty="0">
              <a:solidFill>
                <a:srgbClr val="000066"/>
              </a:solidFill>
            </a:endParaRPr>
          </a:p>
        </p:txBody>
      </p:sp>
      <p:graphicFrame>
        <p:nvGraphicFramePr>
          <p:cNvPr id="8" name="Объект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877153"/>
              </p:ext>
            </p:extLst>
          </p:nvPr>
        </p:nvGraphicFramePr>
        <p:xfrm>
          <a:off x="7020272" y="638132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9" name="Презентация" showAsIcon="1" r:id="rId4" imgW="914400" imgH="771480" progId="PowerPoint.Show.12">
                  <p:embed/>
                </p:oleObj>
              </mc:Choice>
              <mc:Fallback>
                <p:oleObj name="Презентация" showAsIcon="1" r:id="rId4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20272" y="638132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311225"/>
              </p:ext>
            </p:extLst>
          </p:nvPr>
        </p:nvGraphicFramePr>
        <p:xfrm>
          <a:off x="5436096" y="573325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0" name="Презентация" showAsIcon="1" r:id="rId7" imgW="914400" imgH="771480" progId="PowerPoint.Show.12">
                  <p:embed/>
                </p:oleObj>
              </mc:Choice>
              <mc:Fallback>
                <p:oleObj name="Презентация" showAsIcon="1" r:id="rId7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36096" y="573325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762000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</a:t>
            </a:r>
            <a:r>
              <a:rPr lang="ru-RU" sz="32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внеурочной деятельности обучающихся по учебным предметам.</a:t>
            </a:r>
            <a:endParaRPr lang="ru-RU" sz="3200" dirty="0">
              <a:solidFill>
                <a:srgbClr val="00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895600"/>
            <a:ext cx="7418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0066"/>
                </a:solidFill>
              </a:rPr>
              <a:t>Российский уровень (очно) – 6+2</a:t>
            </a:r>
          </a:p>
          <a:p>
            <a:r>
              <a:rPr lang="ru-RU" sz="2800" b="1" i="1" dirty="0" smtClean="0">
                <a:solidFill>
                  <a:srgbClr val="000066"/>
                </a:solidFill>
              </a:rPr>
              <a:t>Республиканский уровень (очно) – 6+2</a:t>
            </a:r>
          </a:p>
          <a:p>
            <a:r>
              <a:rPr lang="ru-RU" sz="2800" b="1" i="1" dirty="0" err="1" smtClean="0">
                <a:solidFill>
                  <a:srgbClr val="000066"/>
                </a:solidFill>
              </a:rPr>
              <a:t>Муниципвльный</a:t>
            </a:r>
            <a:r>
              <a:rPr lang="ru-RU" sz="2800" b="1" i="1" dirty="0" smtClean="0">
                <a:solidFill>
                  <a:srgbClr val="000066"/>
                </a:solidFill>
              </a:rPr>
              <a:t> уровень (очно) - 4</a:t>
            </a:r>
            <a:endParaRPr lang="ru-RU" sz="2800" b="1" i="1" dirty="0">
              <a:solidFill>
                <a:srgbClr val="000066"/>
              </a:solidFill>
            </a:endParaRPr>
          </a:p>
          <a:p>
            <a:endParaRPr lang="ru-RU" sz="2800" b="1" i="1" dirty="0">
              <a:solidFill>
                <a:srgbClr val="00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181600"/>
            <a:ext cx="4330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0066"/>
                </a:solidFill>
              </a:rPr>
              <a:t>Дипломы</a:t>
            </a:r>
          </a:p>
          <a:p>
            <a:endParaRPr lang="ru-RU" sz="2400" b="1" i="1" dirty="0">
              <a:solidFill>
                <a:srgbClr val="000066"/>
              </a:solidFill>
            </a:endParaRPr>
          </a:p>
          <a:p>
            <a:r>
              <a:rPr lang="ru-RU" sz="2400" b="1" i="1" dirty="0" smtClean="0">
                <a:solidFill>
                  <a:srgbClr val="000066"/>
                </a:solidFill>
              </a:rPr>
              <a:t>Справка подтверждение</a:t>
            </a:r>
            <a:endParaRPr lang="ru-RU" sz="2400" b="1" i="1" dirty="0">
              <a:solidFill>
                <a:srgbClr val="000066"/>
              </a:solidFill>
            </a:endParaRPr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030496"/>
              </p:ext>
            </p:extLst>
          </p:nvPr>
        </p:nvGraphicFramePr>
        <p:xfrm>
          <a:off x="3275856" y="504487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8" name="Презентация" showAsIcon="1" r:id="rId4" imgW="914400" imgH="771480" progId="PowerPoint.Show.12">
                  <p:embed/>
                </p:oleObj>
              </mc:Choice>
              <mc:Fallback>
                <p:oleObj name="Презентация" showAsIcon="1" r:id="rId4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5856" y="504487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173545"/>
              </p:ext>
            </p:extLst>
          </p:nvPr>
        </p:nvGraphicFramePr>
        <p:xfrm>
          <a:off x="5868144" y="587727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9" name="Презентация" showAsIcon="1" r:id="rId7" imgW="914400" imgH="771480" progId="PowerPoint.Show.12">
                  <p:embed/>
                </p:oleObj>
              </mc:Choice>
              <mc:Fallback>
                <p:oleObj name="Презентация" showAsIcon="1" r:id="rId7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68144" y="587727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912961"/>
              </p:ext>
            </p:extLst>
          </p:nvPr>
        </p:nvGraphicFramePr>
        <p:xfrm>
          <a:off x="6876256" y="578176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0" name="Презентация" showAsIcon="1" r:id="rId10" imgW="914400" imgH="771480" progId="PowerPoint.Show.12">
                  <p:embed/>
                </p:oleObj>
              </mc:Choice>
              <mc:Fallback>
                <p:oleObj name="Презентация" showAsIcon="1" r:id="rId10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76256" y="578176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872915"/>
              </p:ext>
            </p:extLst>
          </p:nvPr>
        </p:nvGraphicFramePr>
        <p:xfrm>
          <a:off x="4565073" y="498945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1" name="Презентация" showAsIcon="1" r:id="rId13" imgW="914400" imgH="771480" progId="PowerPoint.Show.12">
                  <p:embed/>
                </p:oleObj>
              </mc:Choice>
              <mc:Fallback>
                <p:oleObj name="Презентация" showAsIcon="1" r:id="rId13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65073" y="498945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820604"/>
              </p:ext>
            </p:extLst>
          </p:nvPr>
        </p:nvGraphicFramePr>
        <p:xfrm>
          <a:off x="5868144" y="486916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2" name="Презентация" showAsIcon="1" r:id="rId16" imgW="914400" imgH="771480" progId="PowerPoint.Show.12">
                  <p:embed/>
                </p:oleObj>
              </mc:Choice>
              <mc:Fallback>
                <p:oleObj name="Презентация" showAsIcon="1" r:id="rId16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868144" y="486916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762000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altLang="ru-RU" sz="32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</a:t>
            </a:r>
            <a:endParaRPr lang="ru-RU" sz="3200" dirty="0">
              <a:solidFill>
                <a:srgbClr val="00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362200"/>
            <a:ext cx="5233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0066"/>
                </a:solidFill>
              </a:rPr>
              <a:t>Российский уровень </a:t>
            </a:r>
            <a:r>
              <a:rPr lang="ru-RU" sz="2400" b="1" i="1" dirty="0" smtClean="0">
                <a:solidFill>
                  <a:srgbClr val="000066"/>
                </a:solidFill>
              </a:rPr>
              <a:t>– 2</a:t>
            </a:r>
          </a:p>
          <a:p>
            <a:endParaRPr lang="ru-RU" sz="2400" b="1" i="1" dirty="0">
              <a:solidFill>
                <a:srgbClr val="000066"/>
              </a:solidFill>
            </a:endParaRPr>
          </a:p>
          <a:p>
            <a:r>
              <a:rPr lang="ru-RU" sz="2400" b="1" i="1" dirty="0">
                <a:solidFill>
                  <a:srgbClr val="000066"/>
                </a:solidFill>
              </a:rPr>
              <a:t>М</a:t>
            </a:r>
            <a:r>
              <a:rPr lang="ru-RU" sz="2400" b="1" i="1" dirty="0" smtClean="0">
                <a:solidFill>
                  <a:srgbClr val="000066"/>
                </a:solidFill>
              </a:rPr>
              <a:t>униципальный уровень – 2 </a:t>
            </a:r>
          </a:p>
          <a:p>
            <a:endParaRPr lang="ru-RU" sz="2400" b="1" i="1" dirty="0">
              <a:solidFill>
                <a:srgbClr val="000066"/>
              </a:solidFill>
            </a:endParaRPr>
          </a:p>
          <a:p>
            <a:endParaRPr lang="ru-RU" sz="2400" b="1" i="1" dirty="0">
              <a:solidFill>
                <a:srgbClr val="00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3505200"/>
            <a:ext cx="8642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>
              <a:solidFill>
                <a:srgbClr val="00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570" y="4648200"/>
            <a:ext cx="49872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srgbClr val="000066"/>
                </a:solidFill>
              </a:rPr>
              <a:t>Справка-подтверждение</a:t>
            </a:r>
          </a:p>
          <a:p>
            <a:pPr lvl="0"/>
            <a:endParaRPr lang="ru-RU" sz="2400" b="1" dirty="0">
              <a:solidFill>
                <a:srgbClr val="000066"/>
              </a:solidFill>
            </a:endParaRPr>
          </a:p>
          <a:p>
            <a:pPr lvl="0"/>
            <a:r>
              <a:rPr lang="ru-RU" sz="2400" b="1" dirty="0">
                <a:solidFill>
                  <a:srgbClr val="000066"/>
                </a:solidFill>
              </a:rPr>
              <a:t>Свидетельство о </a:t>
            </a:r>
            <a:r>
              <a:rPr lang="ru-RU" sz="2400" b="1" dirty="0" smtClean="0">
                <a:solidFill>
                  <a:srgbClr val="000066"/>
                </a:solidFill>
              </a:rPr>
              <a:t>публикации</a:t>
            </a:r>
          </a:p>
          <a:p>
            <a:pPr lvl="0"/>
            <a:endParaRPr lang="ru-RU" sz="2400" b="1" dirty="0">
              <a:solidFill>
                <a:srgbClr val="000066"/>
              </a:solidFill>
            </a:endParaRPr>
          </a:p>
          <a:p>
            <a:pPr lvl="0"/>
            <a:r>
              <a:rPr lang="ru-RU" sz="2400" b="1" dirty="0" smtClean="0">
                <a:solidFill>
                  <a:srgbClr val="000066"/>
                </a:solidFill>
              </a:rPr>
              <a:t>Публикации</a:t>
            </a:r>
            <a:endParaRPr lang="ru-RU" sz="2400" b="1" dirty="0">
              <a:solidFill>
                <a:srgbClr val="000066"/>
              </a:solidFill>
            </a:endParaRPr>
          </a:p>
        </p:txBody>
      </p:sp>
      <p:graphicFrame>
        <p:nvGraphicFramePr>
          <p:cNvPr id="8" name="Объект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233048"/>
              </p:ext>
            </p:extLst>
          </p:nvPr>
        </p:nvGraphicFramePr>
        <p:xfrm>
          <a:off x="5436096" y="450874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4" name="Презентация" showAsIcon="1" r:id="rId4" imgW="914400" imgH="771480" progId="PowerPoint.Show.12">
                  <p:embed/>
                </p:oleObj>
              </mc:Choice>
              <mc:Fallback>
                <p:oleObj name="Презентация" showAsIcon="1" r:id="rId4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36096" y="450874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062281"/>
              </p:ext>
            </p:extLst>
          </p:nvPr>
        </p:nvGraphicFramePr>
        <p:xfrm>
          <a:off x="6012160" y="546276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5" name="Презентация" showAsIcon="1" r:id="rId7" imgW="914400" imgH="771480" progId="PowerPoint.Show.12">
                  <p:embed/>
                </p:oleObj>
              </mc:Choice>
              <mc:Fallback>
                <p:oleObj name="Презентация" showAsIcon="1" r:id="rId7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12160" y="546276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217066"/>
              </p:ext>
            </p:extLst>
          </p:nvPr>
        </p:nvGraphicFramePr>
        <p:xfrm>
          <a:off x="6660232" y="450454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6" name="Презентация" showAsIcon="1" r:id="rId10" imgW="914400" imgH="771480" progId="PowerPoint.Show.12">
                  <p:embed/>
                </p:oleObj>
              </mc:Choice>
              <mc:Fallback>
                <p:oleObj name="Презентация" showAsIcon="1" r:id="rId10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60232" y="450454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184714"/>
              </p:ext>
            </p:extLst>
          </p:nvPr>
        </p:nvGraphicFramePr>
        <p:xfrm>
          <a:off x="4605358" y="608647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7" name="Презентация" showAsIcon="1" r:id="rId13" imgW="914400" imgH="771480" progId="PowerPoint.Show.12">
                  <p:embed/>
                </p:oleObj>
              </mc:Choice>
              <mc:Fallback>
                <p:oleObj name="Презентация" showAsIcon="1" r:id="rId13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605358" y="608647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685800"/>
            <a:ext cx="8686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kern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r>
              <a:rPr lang="ru-RU" altLang="ru-RU" sz="32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3200" dirty="0">
              <a:solidFill>
                <a:srgbClr val="00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068960"/>
            <a:ext cx="8763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0066"/>
                </a:solidFill>
              </a:rPr>
              <a:t>Уровень образовательной организации  </a:t>
            </a:r>
            <a:endParaRPr lang="ru-RU" sz="2800" b="1" dirty="0">
              <a:solidFill>
                <a:srgbClr val="000066"/>
              </a:solidFill>
            </a:endParaRPr>
          </a:p>
          <a:p>
            <a:r>
              <a:rPr lang="ru-RU" sz="2400" b="1" dirty="0">
                <a:solidFill>
                  <a:srgbClr val="000066"/>
                </a:solidFill>
              </a:rPr>
              <a:t>Выступление с докладом </a:t>
            </a:r>
            <a:r>
              <a:rPr lang="ru-RU" sz="2400" b="1" dirty="0" smtClean="0">
                <a:solidFill>
                  <a:srgbClr val="000066"/>
                </a:solidFill>
              </a:rPr>
              <a:t>– 3 + 1</a:t>
            </a:r>
          </a:p>
          <a:p>
            <a:endParaRPr lang="ru-RU" sz="2400" b="1" dirty="0">
              <a:solidFill>
                <a:srgbClr val="000066"/>
              </a:solidFill>
            </a:endParaRPr>
          </a:p>
          <a:p>
            <a:r>
              <a:rPr lang="ru-RU" sz="2400" b="1" dirty="0" smtClean="0">
                <a:solidFill>
                  <a:srgbClr val="000066"/>
                </a:solidFill>
              </a:rPr>
              <a:t>Список выступлений</a:t>
            </a:r>
          </a:p>
          <a:p>
            <a:endParaRPr lang="ru-RU" sz="2400" b="1" dirty="0" smtClean="0">
              <a:solidFill>
                <a:srgbClr val="000066"/>
              </a:solidFill>
            </a:endParaRPr>
          </a:p>
          <a:p>
            <a:endParaRPr lang="ru-RU" sz="2400" b="1" dirty="0">
              <a:solidFill>
                <a:srgbClr val="000066"/>
              </a:solidFill>
            </a:endParaRPr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382037"/>
              </p:ext>
            </p:extLst>
          </p:nvPr>
        </p:nvGraphicFramePr>
        <p:xfrm>
          <a:off x="4114800" y="443711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3" name="Презентация" showAsIcon="1" r:id="rId4" imgW="914400" imgH="771480" progId="PowerPoint.Show.12">
                  <p:embed/>
                </p:oleObj>
              </mc:Choice>
              <mc:Fallback>
                <p:oleObj name="Презентация" showAsIcon="1" r:id="rId4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4437112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546871"/>
              </p:ext>
            </p:extLst>
          </p:nvPr>
        </p:nvGraphicFramePr>
        <p:xfrm>
          <a:off x="5652120" y="423038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4" name="Презентация" showAsIcon="1" r:id="rId6" imgW="914400" imgH="771480" progId="PowerPoint.Show.12">
                  <p:embed/>
                </p:oleObj>
              </mc:Choice>
              <mc:Fallback>
                <p:oleObj name="Презентация" showAsIcon="1" r:id="rId6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52120" y="4230383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2083</TotalTime>
  <Words>327</Words>
  <Application>Microsoft Office PowerPoint</Application>
  <PresentationFormat>Экран (4:3)</PresentationFormat>
  <Paragraphs>129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Эркер</vt:lpstr>
      <vt:lpstr>Презентация</vt:lpstr>
      <vt:lpstr>Презентация Microsoft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265</cp:revision>
  <dcterms:created xsi:type="dcterms:W3CDTF">2019-01-07T14:30:05Z</dcterms:created>
  <dcterms:modified xsi:type="dcterms:W3CDTF">2025-02-03T08:02:32Z</dcterms:modified>
</cp:coreProperties>
</file>