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90" r:id="rId4"/>
    <p:sldId id="269" r:id="rId5"/>
    <p:sldId id="291" r:id="rId6"/>
    <p:sldId id="272" r:id="rId7"/>
    <p:sldId id="273" r:id="rId8"/>
    <p:sldId id="292" r:id="rId9"/>
    <p:sldId id="275" r:id="rId10"/>
    <p:sldId id="278" r:id="rId11"/>
    <p:sldId id="279" r:id="rId12"/>
    <p:sldId id="280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D4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00" autoAdjust="0"/>
    <p:restoredTop sz="94660"/>
  </p:normalViewPr>
  <p:slideViewPr>
    <p:cSldViewPr>
      <p:cViewPr varScale="1">
        <p:scale>
          <a:sx n="56" d="100"/>
          <a:sy n="56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CD44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4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package" Target="../embeddings/____________Microsoft_Office_PowerPoint16.pptx"/><Relationship Id="rId4" Type="http://schemas.openxmlformats.org/officeDocument/2006/relationships/package" Target="../embeddings/____________Microsoft_Office_PowerPoint15.ppt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7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package" Target="../embeddings/____________Microsoft_Office_PowerPoint18.ppt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9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20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2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____________Microsoft_Office_PowerPoint4.pptx"/><Relationship Id="rId4" Type="http://schemas.openxmlformats.org/officeDocument/2006/relationships/package" Target="../embeddings/____________Microsoft_Office_PowerPoint3.ppt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5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____________Microsoft_Office_PowerPoint6.ppt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7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____________Microsoft_Office_PowerPoint8.ppt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9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0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package" Target="../embeddings/____________Microsoft_Office_PowerPoint12.pptx"/><Relationship Id="rId4" Type="http://schemas.openxmlformats.org/officeDocument/2006/relationships/package" Target="../embeddings/____________Microsoft_Office_PowerPoint11.ppt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3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DSC_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43182"/>
            <a:ext cx="3986210" cy="37862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2967335"/>
            <a:ext cx="29575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0400" y="1219200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2643182"/>
            <a:ext cx="4143404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400" b="1" i="1" cap="none" spc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0"/>
            <a:ext cx="8215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Корытиной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Нины Ивановны,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учителя биологии, 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Государственного бюджетного общеобразовательного учреждения Республики Мордовия                                                                                              «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Краснослободская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общеобразовательная школа – интернат для детей, обучающихся по адаптированным образовательным программам» </a:t>
            </a:r>
            <a:endParaRPr lang="ru-RU" sz="2000" b="1" i="1" dirty="0">
              <a:solidFill>
                <a:srgbClr val="66003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2714620"/>
            <a:ext cx="4214842" cy="410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ru-RU" altLang="ru-RU" sz="2000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Дата рождения: 06.09.1971 г.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образование: «учитель биологии с </a:t>
            </a:r>
            <a:r>
              <a:rPr lang="ru-RU" altLang="ru-RU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дополн</a:t>
            </a:r>
            <a:r>
              <a:rPr lang="ru-RU" alt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спец. химия»,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МГПИ им.М.Е. </a:t>
            </a:r>
            <a:r>
              <a:rPr lang="ru-RU" altLang="ru-RU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Евсевьева</a:t>
            </a:r>
            <a:r>
              <a:rPr lang="ru-RU" alt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Диплом №345891, 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дата выдачи: 03.07.1993г.</a:t>
            </a: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(по специальности) – 4 года.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Общий трудовой стаж – 29 лет</a:t>
            </a:r>
          </a:p>
          <a:p>
            <a:pPr eaLnBrk="1" hangingPunct="1">
              <a:lnSpc>
                <a:spcPct val="80000"/>
              </a:lnSpc>
            </a:pPr>
            <a:endParaRPr lang="ru-RU" alt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150019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открытых уроков, мастер-классов, мероприятий (</a:t>
            </a:r>
            <a:r>
              <a:rPr lang="ru-RU" b="1" i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</a:t>
            </a:r>
            <a:r>
              <a:rPr lang="ru-RU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solidFill>
                  <a:srgbClr val="000066"/>
                </a:solidFill>
              </a:rPr>
              <a:t/>
            </a:r>
            <a:br>
              <a:rPr lang="ru-RU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2071678"/>
            <a:ext cx="8215370" cy="4429156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Муниципальный -1</a:t>
            </a:r>
          </a:p>
          <a:p>
            <a:pPr algn="l"/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Уровень образовательной организации - 7 </a:t>
            </a:r>
          </a:p>
          <a:p>
            <a:endParaRPr lang="ru-RU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Справки –подтверждения  </a:t>
            </a:r>
          </a:p>
          <a:p>
            <a:pPr algn="l"/>
            <a:endParaRPr lang="ru-RU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Диплом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00562" y="4000504"/>
          <a:ext cx="857256" cy="642942"/>
        </p:xfrm>
        <a:graphic>
          <a:graphicData uri="http://schemas.openxmlformats.org/presentationml/2006/ole">
            <p:oleObj spid="_x0000_s20485" name="Презентация" showAsIcon="1" r:id="rId3" imgW="914400" imgH="771480" progId="PowerPoint.Show.12">
              <p:embed/>
            </p:oleObj>
          </a:graphicData>
        </a:graphic>
      </p:graphicFrame>
      <p:graphicFrame>
        <p:nvGraphicFramePr>
          <p:cNvPr id="10" name="Объект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857884" y="4000504"/>
          <a:ext cx="928694" cy="642942"/>
        </p:xfrm>
        <a:graphic>
          <a:graphicData uri="http://schemas.openxmlformats.org/presentationml/2006/ole">
            <p:oleObj spid="_x0000_s20486" name="Презентация" showAsIcon="1" r:id="rId4" imgW="914400" imgH="771480" progId="PowerPoint.Show.12">
              <p:embed/>
            </p:oleObj>
          </a:graphicData>
        </a:graphic>
      </p:graphicFrame>
      <p:graphicFrame>
        <p:nvGraphicFramePr>
          <p:cNvPr id="11" name="Объект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357422" y="4929198"/>
          <a:ext cx="914400" cy="771525"/>
        </p:xfrm>
        <a:graphic>
          <a:graphicData uri="http://schemas.openxmlformats.org/presentationml/2006/ole">
            <p:oleObj spid="_x0000_s20487" name="Презентация" showAsIcon="1" r:id="rId5" imgW="914400" imgH="77148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28600"/>
            <a:ext cx="10001102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20002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Общественно-педагогическая активность</a:t>
            </a:r>
            <a:r>
              <a:rPr lang="ru-RU" dirty="0" smtClean="0">
                <a:solidFill>
                  <a:srgbClr val="000066"/>
                </a:solidFill>
              </a:rPr>
              <a:t/>
            </a:r>
            <a:br>
              <a:rPr lang="ru-RU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3571876"/>
            <a:ext cx="8001056" cy="206692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Справка- подтверждение</a:t>
            </a:r>
          </a:p>
          <a:p>
            <a:pPr algn="l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Свидетельство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357818" y="3571876"/>
          <a:ext cx="1143008" cy="714380"/>
        </p:xfrm>
        <a:graphic>
          <a:graphicData uri="http://schemas.openxmlformats.org/presentationml/2006/ole">
            <p:oleObj spid="_x0000_s21508" name="Презентация" showAsIcon="1" r:id="rId3" imgW="914400" imgH="771480" progId="PowerPoint.Show.12">
              <p:embed/>
            </p:oleObj>
          </a:graphicData>
        </a:graphic>
      </p:graphicFrame>
      <p:graphicFrame>
        <p:nvGraphicFramePr>
          <p:cNvPr id="9" name="Объект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4929198"/>
          <a:ext cx="914400" cy="500066"/>
        </p:xfrm>
        <a:graphic>
          <a:graphicData uri="http://schemas.openxmlformats.org/presentationml/2006/ole">
            <p:oleObj spid="_x0000_s21509" name="Презентация" showAsIcon="1" r:id="rId4" imgW="914400" imgH="77148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5720" y="714356"/>
            <a:ext cx="37325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714356"/>
            <a:ext cx="457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42875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 в профессиональных конкурсах</a:t>
            </a:r>
            <a:r>
              <a:rPr lang="ru-RU" dirty="0" smtClean="0">
                <a:solidFill>
                  <a:srgbClr val="000066"/>
                </a:solidFill>
              </a:rPr>
              <a:t/>
            </a:r>
            <a:br>
              <a:rPr lang="ru-RU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42910" y="2143116"/>
            <a:ext cx="8072494" cy="3495684"/>
          </a:xfrm>
        </p:spPr>
        <p:txBody>
          <a:bodyPr/>
          <a:lstStyle/>
          <a:p>
            <a:pPr marL="457200" lvl="0" indent="-457200">
              <a:buClr>
                <a:schemeClr val="tx2"/>
              </a:buClr>
            </a:pPr>
            <a:r>
              <a:rPr lang="ru-RU" alt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-1</a:t>
            </a:r>
          </a:p>
          <a:p>
            <a:pPr marL="457200" lvl="0" indent="-457200">
              <a:buClr>
                <a:schemeClr val="tx2"/>
              </a:buClr>
            </a:pPr>
            <a:r>
              <a:rPr lang="ru-RU" alt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уровень – 2</a:t>
            </a:r>
          </a:p>
          <a:p>
            <a:pPr marL="457200" lvl="0" indent="-457200" algn="l">
              <a:buClr>
                <a:schemeClr val="tx2"/>
              </a:buClr>
            </a:pPr>
            <a:endParaRPr lang="ru-RU" altLang="ru-RU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>
              <a:buClr>
                <a:schemeClr val="tx2"/>
              </a:buClr>
            </a:pPr>
            <a:r>
              <a:rPr lang="ru-RU" altLang="ru-RU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	</a:t>
            </a:r>
          </a:p>
        </p:txBody>
      </p:sp>
      <p:graphicFrame>
        <p:nvGraphicFramePr>
          <p:cNvPr id="7" name="Объект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14678" y="3929066"/>
          <a:ext cx="1428760" cy="785818"/>
        </p:xfrm>
        <a:graphic>
          <a:graphicData uri="http://schemas.openxmlformats.org/presentationml/2006/ole">
            <p:oleObj spid="_x0000_s22532" name="Презентация" showAsIcon="1" r:id="rId3" imgW="914400" imgH="77148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altLang="ru-RU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Награды и поощрения</a:t>
            </a:r>
            <a:r>
              <a:rPr lang="ru-RU" altLang="ru-RU" sz="32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7" name="Подзаголовок 6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8634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Республиканский –1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– 3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образовательной организации -1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5" name="Объект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28860" y="4143380"/>
          <a:ext cx="1714512" cy="1143008"/>
        </p:xfrm>
        <a:graphic>
          <a:graphicData uri="http://schemas.openxmlformats.org/presentationml/2006/ole">
            <p:oleObj spid="_x0000_s23555" name="Презентация" showAsIcon="1" r:id="rId3" imgW="914400" imgH="77148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71451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Представление  собственного педагогического опыта</a:t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85786" y="2643182"/>
            <a:ext cx="7500990" cy="364333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«Формирование познавательного интереса обучающихся с нарушениями интеллекта на уроках биологии»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https</a:t>
            </a:r>
            <a:r>
              <a:rPr lang="ru-RU" dirty="0" smtClean="0">
                <a:solidFill>
                  <a:srgbClr val="FF0000"/>
                </a:solidFill>
              </a:rPr>
              <a:t>://</a:t>
            </a:r>
            <a:r>
              <a:rPr lang="en-US" dirty="0" smtClean="0">
                <a:solidFill>
                  <a:srgbClr val="FF0000"/>
                </a:solidFill>
              </a:rPr>
              <a:t>sh-int-krasnoslobodskaya-r13.gosweb.gosuslugi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en-US" dirty="0" err="1" smtClean="0">
                <a:solidFill>
                  <a:srgbClr val="FF0000"/>
                </a:solidFill>
              </a:rPr>
              <a:t>ru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786081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обучающимися образовательных программ по итогам внутреннего мониторинга 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sz="4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3357562"/>
            <a:ext cx="7715304" cy="2786082"/>
          </a:xfrm>
        </p:spPr>
        <p:txBody>
          <a:bodyPr>
            <a:normAutofit/>
          </a:bodyPr>
          <a:lstStyle/>
          <a:p>
            <a:pPr algn="l"/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Справка-подтверждение	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72066" y="3643314"/>
          <a:ext cx="1071570" cy="928694"/>
        </p:xfrm>
        <a:graphic>
          <a:graphicData uri="http://schemas.openxmlformats.org/presentationml/2006/ole">
            <p:oleObj spid="_x0000_s1027" name="Презентация" showAsIcon="1" r:id="rId3" imgW="914400" imgH="77148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357321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обучающихся, переведенных на более высокий уровень освоения образовательных программ</a:t>
            </a:r>
            <a:r>
              <a:rPr lang="ru-RU" sz="2800" dirty="0" smtClean="0">
                <a:solidFill>
                  <a:srgbClr val="000066"/>
                </a:solidFill>
              </a:rPr>
              <a:t/>
            </a:r>
            <a:br>
              <a:rPr lang="ru-RU" sz="2800" dirty="0" smtClean="0">
                <a:solidFill>
                  <a:srgbClr val="000066"/>
                </a:solidFill>
              </a:rPr>
            </a:br>
            <a:endParaRPr lang="ru-RU" sz="2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596" y="4572008"/>
            <a:ext cx="8358246" cy="200026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Справка-подтверждение	</a:t>
            </a:r>
          </a:p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ru-RU" dirty="0" smtClean="0">
              <a:solidFill>
                <a:srgbClr val="000066"/>
              </a:solidFill>
              <a:cs typeface="Arial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1214422"/>
          <a:ext cx="8429684" cy="341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4849"/>
                <a:gridCol w="1205138"/>
                <a:gridCol w="3879697"/>
              </a:tblGrid>
              <a:tr h="1143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Обучающийся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9" marR="9144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Класс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9" marR="9144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Уровень освоения образовательных программ</a:t>
                      </a:r>
                    </a:p>
                  </a:txBody>
                  <a:tcPr marL="91449" marR="91449" horzOverflow="overflow"/>
                </a:tc>
              </a:tr>
              <a:tr h="500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Чуманин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 Дмитрий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49" marR="9144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8 А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49" marR="9144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со 2-го </a:t>
                      </a: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на 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1-й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49" marR="91449" anchor="ctr" horzOverflow="overflow"/>
                </a:tc>
              </a:tr>
              <a:tr h="1493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Калинин Евгений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Митрофанова Диана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Русенко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 Марина</a:t>
                      </a:r>
                    </a:p>
                  </a:txBody>
                  <a:tcPr marL="91449" marR="9144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8 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8 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8 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49" marR="9144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со </a:t>
                      </a: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2-го на 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1-й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со 2-го на 1-й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со 2-го на 1-й</a:t>
                      </a:r>
                    </a:p>
                  </a:txBody>
                  <a:tcPr marL="91449" marR="91449" anchor="ctr" horzOverflow="overflow"/>
                </a:tc>
              </a:tr>
            </a:tbl>
          </a:graphicData>
        </a:graphic>
      </p:graphicFrame>
      <p:graphicFrame>
        <p:nvGraphicFramePr>
          <p:cNvPr id="10" name="Объект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00628" y="4429132"/>
          <a:ext cx="914400" cy="785818"/>
        </p:xfrm>
        <a:graphic>
          <a:graphicData uri="http://schemas.openxmlformats.org/presentationml/2006/ole">
            <p:oleObj spid="_x0000_s2053" name="Презентация" showAsIcon="1" r:id="rId3" imgW="914400" imgH="771480" progId="PowerPoint.Show.12">
              <p:embed/>
            </p:oleObj>
          </a:graphicData>
        </a:graphic>
      </p:graphicFrame>
      <p:graphicFrame>
        <p:nvGraphicFramePr>
          <p:cNvPr id="11" name="Объект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5286388"/>
          <a:ext cx="914400" cy="428628"/>
        </p:xfrm>
        <a:graphic>
          <a:graphicData uri="http://schemas.openxmlformats.org/presentationml/2006/ole">
            <p:oleObj spid="_x0000_s2054" name="Презентация" showAsIcon="1" r:id="rId4" imgW="914400" imgH="771480" progId="PowerPoint.Show.12">
              <p:embed/>
            </p:oleObj>
          </a:graphicData>
        </a:graphic>
      </p:graphicFrame>
      <p:graphicFrame>
        <p:nvGraphicFramePr>
          <p:cNvPr id="12" name="Объект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143108" y="5715016"/>
          <a:ext cx="914400" cy="700087"/>
        </p:xfrm>
        <a:graphic>
          <a:graphicData uri="http://schemas.openxmlformats.org/presentationml/2006/ole">
            <p:oleObj spid="_x0000_s2055" name="Презентация" showAsIcon="1" r:id="rId5" imgW="914400" imgH="77148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857387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индивидуально-ориентированных коррекционно-развивающих образовательных программ</a:t>
            </a:r>
            <a:r>
              <a:rPr lang="ru-RU" dirty="0" smtClean="0">
                <a:solidFill>
                  <a:srgbClr val="000066"/>
                </a:solidFill>
              </a:rPr>
              <a:t/>
            </a:r>
            <a:br>
              <a:rPr lang="ru-RU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4143380"/>
            <a:ext cx="6986614" cy="214314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Справка-подтверждение	</a:t>
            </a:r>
          </a:p>
          <a:p>
            <a:pPr algn="l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Титульный лист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063503"/>
          <a:ext cx="807249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6"/>
                <a:gridCol w="1571636"/>
                <a:gridCol w="2071702"/>
              </a:tblGrid>
              <a:tr h="59013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66"/>
                          </a:solidFill>
                        </a:rPr>
                        <a:t>Название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66"/>
                          </a:solidFill>
                        </a:rPr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66"/>
                          </a:solidFill>
                        </a:rPr>
                        <a:t>Количество</a:t>
                      </a:r>
                      <a:r>
                        <a:rPr lang="ru-RU" sz="2000" baseline="0" dirty="0">
                          <a:solidFill>
                            <a:srgbClr val="000066"/>
                          </a:solidFill>
                        </a:rPr>
                        <a:t> обучающихся</a:t>
                      </a:r>
                      <a:endParaRPr lang="ru-RU" sz="20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1275431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Дополнительная образовательная программа </a:t>
                      </a:r>
                      <a:r>
                        <a:rPr lang="ru-RU" sz="20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(внеурочной</a:t>
                      </a:r>
                      <a:r>
                        <a:rPr lang="ru-RU" sz="2000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деятельности</a:t>
                      </a:r>
                      <a:r>
                        <a:rPr lang="ru-RU" sz="20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«Природа</a:t>
                      </a:r>
                      <a:r>
                        <a:rPr lang="ru-RU" sz="2000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вокруг нас</a:t>
                      </a:r>
                      <a:r>
                        <a:rPr lang="ru-RU" sz="20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endParaRPr lang="ru-RU" sz="20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66"/>
                          </a:solidFill>
                        </a:rPr>
                        <a:t>5</a:t>
                      </a:r>
                    </a:p>
                    <a:p>
                      <a:pPr algn="ctr"/>
                      <a:endParaRPr lang="ru-RU" sz="2000" baseline="0" dirty="0" smtClean="0">
                        <a:solidFill>
                          <a:srgbClr val="000066"/>
                        </a:solidFill>
                      </a:endParaRPr>
                    </a:p>
                    <a:p>
                      <a:pPr algn="ctr"/>
                      <a:endParaRPr lang="ru-RU" sz="2000" baseline="0" dirty="0" smtClean="0">
                        <a:solidFill>
                          <a:srgbClr val="000066"/>
                        </a:solidFill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66"/>
                          </a:solidFill>
                        </a:rPr>
                        <a:t>9</a:t>
                      </a:r>
                      <a:endParaRPr lang="ru-RU" sz="2000" dirty="0">
                        <a:solidFill>
                          <a:srgbClr val="000066"/>
                        </a:solidFill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rgbClr val="000066"/>
                        </a:solidFill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rgbClr val="000066"/>
                        </a:solidFill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Объект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286380" y="4214818"/>
          <a:ext cx="914400" cy="642942"/>
        </p:xfrm>
        <a:graphic>
          <a:graphicData uri="http://schemas.openxmlformats.org/presentationml/2006/ole">
            <p:oleObj spid="_x0000_s3076" name="Презентация" showAsIcon="1" r:id="rId3" imgW="914400" imgH="771480" progId="PowerPoint.Show.12">
              <p:embed/>
            </p:oleObj>
          </a:graphicData>
        </a:graphic>
      </p:graphicFrame>
      <p:graphicFrame>
        <p:nvGraphicFramePr>
          <p:cNvPr id="10" name="Объект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5286388"/>
          <a:ext cx="914400" cy="500066"/>
        </p:xfrm>
        <a:graphic>
          <a:graphicData uri="http://schemas.openxmlformats.org/presentationml/2006/ole">
            <p:oleObj spid="_x0000_s3077" name="Презентация" showAsIcon="1" r:id="rId4" imgW="914400" imgH="77148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57163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Реализация индивидуального подхода   в обучении</a:t>
            </a:r>
            <a:r>
              <a:rPr lang="ru-RU" dirty="0" smtClean="0">
                <a:solidFill>
                  <a:srgbClr val="000066"/>
                </a:solidFill>
              </a:rPr>
              <a:t/>
            </a:r>
            <a:br>
              <a:rPr lang="ru-RU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4286256"/>
            <a:ext cx="8001056" cy="207170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Справка-подтверждение	</a:t>
            </a:r>
          </a:p>
          <a:p>
            <a:pPr algn="l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Титульный лист</a:t>
            </a:r>
          </a:p>
          <a:p>
            <a:pPr algn="l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066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42910" y="1857364"/>
          <a:ext cx="7929618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4659"/>
                <a:gridCol w="1159985"/>
                <a:gridCol w="2174974"/>
              </a:tblGrid>
              <a:tr h="49724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образовательного маршрута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66"/>
                          </a:solidFill>
                        </a:rPr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66"/>
                          </a:solidFill>
                        </a:rPr>
                        <a:t>Количество обучающихся</a:t>
                      </a:r>
                    </a:p>
                  </a:txBody>
                  <a:tcPr/>
                </a:tc>
              </a:tr>
              <a:tr h="1145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индивидуальной работы по </a:t>
                      </a:r>
                      <a:r>
                        <a:rPr lang="ru-RU" sz="20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предмету</a:t>
                      </a:r>
                      <a:r>
                        <a:rPr lang="ru-RU" sz="2000" baseline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«Окружающий природный мир»</a:t>
                      </a:r>
                      <a:endParaRPr lang="ru-RU" sz="2000" baseline="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66"/>
                          </a:solidFill>
                        </a:rPr>
                        <a:t>5-7</a:t>
                      </a:r>
                    </a:p>
                    <a:p>
                      <a:pPr algn="ctr"/>
                      <a:endParaRPr lang="ru-RU" sz="2000" baseline="0" dirty="0" smtClean="0">
                        <a:solidFill>
                          <a:srgbClr val="000066"/>
                        </a:solidFill>
                      </a:endParaRPr>
                    </a:p>
                    <a:p>
                      <a:pPr algn="ctr"/>
                      <a:endParaRPr lang="ru-RU" sz="2000" dirty="0">
                        <a:solidFill>
                          <a:srgbClr val="000066"/>
                        </a:solidFill>
                      </a:endParaRPr>
                    </a:p>
                    <a:p>
                      <a:pPr algn="ctr"/>
                      <a:endParaRPr lang="ru-RU" sz="2000" dirty="0">
                        <a:solidFill>
                          <a:srgbClr val="000066"/>
                        </a:solidFill>
                      </a:endParaRPr>
                    </a:p>
                    <a:p>
                      <a:pPr algn="ctr"/>
                      <a:endParaRPr lang="ru-RU" sz="20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66"/>
                          </a:solidFill>
                        </a:rPr>
                        <a:t>4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000066"/>
                        </a:solidFill>
                      </a:endParaRPr>
                    </a:p>
                    <a:p>
                      <a:pPr algn="ctr"/>
                      <a:endParaRPr lang="ru-RU" sz="24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Объект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143504" y="4357694"/>
          <a:ext cx="914400" cy="714380"/>
        </p:xfrm>
        <a:graphic>
          <a:graphicData uri="http://schemas.openxmlformats.org/presentationml/2006/ole">
            <p:oleObj spid="_x0000_s4100" name="Презентация" showAsIcon="1" r:id="rId3" imgW="914400" imgH="771480" progId="PowerPoint.Show.12">
              <p:embed/>
            </p:oleObj>
          </a:graphicData>
        </a:graphic>
      </p:graphicFrame>
      <p:graphicFrame>
        <p:nvGraphicFramePr>
          <p:cNvPr id="9" name="Объект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643306" y="5286388"/>
          <a:ext cx="1200152" cy="1000132"/>
        </p:xfrm>
        <a:graphic>
          <a:graphicData uri="http://schemas.openxmlformats.org/presentationml/2006/ole">
            <p:oleObj spid="_x0000_s4101" name="Презентация" showAsIcon="1" r:id="rId4" imgW="914400" imgH="77148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2214577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Позитивные результаты внеурочной деятельности обучающихся по учебным предметам</a:t>
            </a:r>
            <a:endParaRPr lang="ru-RU" sz="4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2643182"/>
            <a:ext cx="8143932" cy="2995618"/>
          </a:xfrm>
        </p:spPr>
        <p:txBody>
          <a:bodyPr/>
          <a:lstStyle/>
          <a:p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Международный уровень (заочно) – 3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pPr algn="l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57620" y="4786322"/>
          <a:ext cx="914400" cy="771525"/>
        </p:xfrm>
        <a:graphic>
          <a:graphicData uri="http://schemas.openxmlformats.org/presentationml/2006/ole">
            <p:oleObj spid="_x0000_s5123" name="Презентация" showAsIcon="1" r:id="rId3" imgW="914400" imgH="77148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публикаций</a:t>
            </a:r>
            <a:r>
              <a:rPr lang="ru-RU" dirty="0" smtClean="0">
                <a:solidFill>
                  <a:srgbClr val="000066"/>
                </a:solidFill>
              </a:rPr>
              <a:t/>
            </a:r>
            <a:br>
              <a:rPr lang="ru-RU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Российский уровень –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 -1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 -1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образовательной организации - 1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Справка-подтверждение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Свидетельство о публикации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Статьи</a:t>
            </a:r>
          </a:p>
        </p:txBody>
      </p:sp>
      <p:graphicFrame>
        <p:nvGraphicFramePr>
          <p:cNvPr id="9" name="Объект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857628"/>
          <a:ext cx="914400" cy="571504"/>
        </p:xfrm>
        <a:graphic>
          <a:graphicData uri="http://schemas.openxmlformats.org/presentationml/2006/ole">
            <p:oleObj spid="_x0000_s18437" name="Презентация" showAsIcon="1" r:id="rId3" imgW="914400" imgH="771480" progId="PowerPoint.Show.12">
              <p:embed/>
            </p:oleObj>
          </a:graphicData>
        </a:graphic>
      </p:graphicFrame>
      <p:graphicFrame>
        <p:nvGraphicFramePr>
          <p:cNvPr id="10" name="Объект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714876" y="4786322"/>
          <a:ext cx="914400" cy="571504"/>
        </p:xfrm>
        <a:graphic>
          <a:graphicData uri="http://schemas.openxmlformats.org/presentationml/2006/ole">
            <p:oleObj spid="_x0000_s18438" name="Презентация" showAsIcon="1" r:id="rId4" imgW="914400" imgH="771480" progId="PowerPoint.Show.12">
              <p:embed/>
            </p:oleObj>
          </a:graphicData>
        </a:graphic>
      </p:graphicFrame>
      <p:graphicFrame>
        <p:nvGraphicFramePr>
          <p:cNvPr id="11" name="Объект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071670" y="5572140"/>
          <a:ext cx="914400" cy="771525"/>
        </p:xfrm>
        <a:graphic>
          <a:graphicData uri="http://schemas.openxmlformats.org/presentationml/2006/ole">
            <p:oleObj spid="_x0000_s18439" name="Презентация" showAsIcon="1" r:id="rId5" imgW="914400" imgH="77148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786081"/>
          </a:xfrm>
        </p:spPr>
        <p:txBody>
          <a:bodyPr>
            <a:normAutofit fontScale="90000"/>
          </a:bodyPr>
          <a:lstStyle/>
          <a:p>
            <a:r>
              <a:rPr lang="ru-RU" altLang="ru-RU" sz="3600" b="1" i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</a:t>
            </a:r>
            <a:r>
              <a:rPr lang="ru-RU" altLang="ru-RU" sz="3600" b="1" i="1" kern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</a:t>
            </a:r>
            <a:r>
              <a:rPr lang="ru-RU" altLang="ru-RU" sz="3600" b="1" i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solidFill>
                  <a:srgbClr val="000066"/>
                </a:solidFill>
              </a:rPr>
              <a:t/>
            </a:r>
            <a:br>
              <a:rPr lang="ru-RU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58" y="3214686"/>
            <a:ext cx="8429684" cy="3071834"/>
          </a:xfrm>
        </p:spPr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Уровень образовательной организации  </a:t>
            </a:r>
          </a:p>
          <a:p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Выступление с докладом – 2</a:t>
            </a:r>
          </a:p>
          <a:p>
            <a:pPr algn="l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Справка-подтверждение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Объект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918200" y="5429264"/>
          <a:ext cx="1582626" cy="857256"/>
        </p:xfrm>
        <a:graphic>
          <a:graphicData uri="http://schemas.openxmlformats.org/presentationml/2006/ole">
            <p:oleObj spid="_x0000_s19459" name="Презентация" showAsIcon="1" r:id="rId3" imgW="914400" imgH="77148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892</TotalTime>
  <Words>318</Words>
  <Application>Microsoft Office PowerPoint</Application>
  <PresentationFormat>Экран (4:3)</PresentationFormat>
  <Paragraphs>121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Office Theme</vt:lpstr>
      <vt:lpstr>Презентация</vt:lpstr>
      <vt:lpstr>Презентация Microsoft Office PowerPoint</vt:lpstr>
      <vt:lpstr>Слайд 1</vt:lpstr>
      <vt:lpstr>Представление  собственного педагогического опыта </vt:lpstr>
      <vt:lpstr>Освоение обучающимися образовательных программ по итогам внутреннего мониторинга  </vt:lpstr>
      <vt:lpstr> Наличие обучающихся, переведенных на более высокий уровень освоения образовательных программ </vt:lpstr>
      <vt:lpstr> Наличие индивидуально-ориентированных коррекционно-развивающих образовательных программ </vt:lpstr>
      <vt:lpstr> Реализация индивидуального подхода   в обучении </vt:lpstr>
      <vt:lpstr> Позитивные результаты внеурочной деятельности обучающихся по учебным предметам</vt:lpstr>
      <vt:lpstr> Наличие публикаций </vt:lpstr>
      <vt:lpstr>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 </vt:lpstr>
      <vt:lpstr> Проведение открытых уроков, мастер-классов, мероприятий (очно) </vt:lpstr>
      <vt:lpstr> Общественно-педагогическая активность </vt:lpstr>
      <vt:lpstr> Участие  в профессиональных конкурсах </vt:lpstr>
      <vt:lpstr> Награды и поощрения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133</cp:revision>
  <dcterms:created xsi:type="dcterms:W3CDTF">2016-10-17T15:53:21Z</dcterms:created>
  <dcterms:modified xsi:type="dcterms:W3CDTF">2022-11-21T10:53:35Z</dcterms:modified>
</cp:coreProperties>
</file>